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314" r:id="rId4"/>
    <p:sldId id="290" r:id="rId5"/>
    <p:sldId id="282" r:id="rId6"/>
    <p:sldId id="283" r:id="rId7"/>
    <p:sldId id="284" r:id="rId8"/>
    <p:sldId id="287" r:id="rId9"/>
    <p:sldId id="288" r:id="rId10"/>
    <p:sldId id="289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5" r:id="rId31"/>
    <p:sldId id="311" r:id="rId32"/>
    <p:sldId id="312" r:id="rId33"/>
    <p:sldId id="313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14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98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E55A8-D5CF-4CB6-A127-D1933B95FA4A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17949-EA51-4397-99D6-3B2F4099EE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ChangeArrowheads="1"/>
          </p:cNvSpPr>
          <p:nvPr/>
        </p:nvSpPr>
        <p:spPr bwMode="white">
          <a:xfrm>
            <a:off x="0" y="0"/>
            <a:ext cx="9144000" cy="3279775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32"/>
          <p:cNvSpPr>
            <a:spLocks/>
          </p:cNvSpPr>
          <p:nvPr/>
        </p:nvSpPr>
        <p:spPr bwMode="gray">
          <a:xfrm>
            <a:off x="1285852" y="2000240"/>
            <a:ext cx="7859737" cy="1271598"/>
          </a:xfrm>
          <a:custGeom>
            <a:avLst/>
            <a:gdLst/>
            <a:ahLst/>
            <a:cxnLst>
              <a:cxn ang="0">
                <a:pos x="0" y="573"/>
              </a:cxn>
              <a:cxn ang="0">
                <a:pos x="4134" y="573"/>
              </a:cxn>
              <a:cxn ang="0">
                <a:pos x="4134" y="1"/>
              </a:cxn>
              <a:cxn ang="0">
                <a:pos x="322" y="0"/>
              </a:cxn>
              <a:cxn ang="0">
                <a:pos x="0" y="573"/>
              </a:cxn>
            </a:cxnLst>
            <a:rect l="0" t="0" r="r" b="b"/>
            <a:pathLst>
              <a:path w="4134" h="573">
                <a:moveTo>
                  <a:pt x="0" y="573"/>
                </a:moveTo>
                <a:lnTo>
                  <a:pt x="4134" y="573"/>
                </a:lnTo>
                <a:lnTo>
                  <a:pt x="4134" y="1"/>
                </a:lnTo>
                <a:lnTo>
                  <a:pt x="322" y="0"/>
                </a:lnTo>
                <a:lnTo>
                  <a:pt x="0" y="573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12549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Freeform 33"/>
          <p:cNvSpPr>
            <a:spLocks/>
          </p:cNvSpPr>
          <p:nvPr/>
        </p:nvSpPr>
        <p:spPr bwMode="invGray">
          <a:xfrm>
            <a:off x="-6350" y="3273425"/>
            <a:ext cx="1292202" cy="454018"/>
          </a:xfrm>
          <a:custGeom>
            <a:avLst/>
            <a:gdLst>
              <a:gd name="connsiteX0" fmla="*/ 0 w 10000"/>
              <a:gd name="connsiteY0" fmla="*/ 0 h 9965"/>
              <a:gd name="connsiteX1" fmla="*/ 10000 w 10000"/>
              <a:gd name="connsiteY1" fmla="*/ 0 h 9965"/>
              <a:gd name="connsiteX2" fmla="*/ 8341 w 10000"/>
              <a:gd name="connsiteY2" fmla="*/ 9686 h 9965"/>
              <a:gd name="connsiteX3" fmla="*/ 0 w 10000"/>
              <a:gd name="connsiteY3" fmla="*/ 9965 h 9965"/>
              <a:gd name="connsiteX4" fmla="*/ 0 w 10000"/>
              <a:gd name="connsiteY4" fmla="*/ 0 h 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65">
                <a:moveTo>
                  <a:pt x="0" y="0"/>
                </a:moveTo>
                <a:lnTo>
                  <a:pt x="10000" y="0"/>
                </a:lnTo>
                <a:lnTo>
                  <a:pt x="8341" y="9686"/>
                </a:lnTo>
                <a:lnTo>
                  <a:pt x="0" y="99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71670" y="2285992"/>
            <a:ext cx="6715140" cy="685800"/>
          </a:xfrm>
        </p:spPr>
        <p:txBody>
          <a:bodyPr/>
          <a:lstStyle>
            <a:lvl1pPr algn="ctr">
              <a:defRPr sz="4400" b="1" i="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638800"/>
            <a:ext cx="6400800" cy="533400"/>
          </a:xfrm>
        </p:spPr>
        <p:txBody>
          <a:bodyPr/>
          <a:lstStyle>
            <a:lvl1pPr marL="0" indent="0" algn="r">
              <a:buFontTx/>
              <a:buNone/>
              <a:defRPr sz="2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62738" y="227013"/>
            <a:ext cx="2068512" cy="6170612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53138" cy="61706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6650" y="227013"/>
            <a:ext cx="6324600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949825"/>
          </a:xfrm>
        </p:spPr>
        <p:txBody>
          <a:bodyPr/>
          <a:lstStyle/>
          <a:p>
            <a:pPr lvl="0"/>
            <a:r>
              <a:rPr lang="ko-KR" altLang="en-US" noProof="0" smtClean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3174" y="227013"/>
            <a:ext cx="6500826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8860" y="71414"/>
            <a:ext cx="625794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0" y="1500174"/>
            <a:ext cx="9144000" cy="53578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1"/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graphicFrame>
        <p:nvGraphicFramePr>
          <p:cNvPr id="1026" name="Object 19"/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p:oleObj spid="_x0000_s1026" name="Image" r:id="rId15" imgW="7949206" imgH="5320635" progId="">
              <p:embed/>
            </p:oleObj>
          </a:graphicData>
        </a:graphic>
      </p:graphicFrame>
      <p:sp>
        <p:nvSpPr>
          <p:cNvPr id="1045" name="Freeform 21"/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46" name="Freeform 22"/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굴림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2010-04-08</a:t>
            </a:fld>
            <a:endParaRPr lang="ko-KR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굴림" charset="-127"/>
              </a:defRPr>
            </a:lvl1pPr>
          </a:lstStyle>
          <a:p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굴림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 i="0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71670" y="1981768"/>
            <a:ext cx="6715140" cy="1285884"/>
          </a:xfrm>
        </p:spPr>
        <p:txBody>
          <a:bodyPr/>
          <a:lstStyle/>
          <a:p>
            <a:pPr algn="l"/>
            <a:r>
              <a:rPr lang="en-US" altLang="ko-KR" smtClean="0"/>
              <a:t>Part2 </a:t>
            </a:r>
            <a:r>
              <a:rPr lang="ko-KR" altLang="en-US" smtClean="0"/>
              <a:t>견고한 웹을 위한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구조설계 </a:t>
            </a:r>
            <a:r>
              <a:rPr lang="en-US" altLang="ko-KR" smtClean="0"/>
              <a:t>(XHTML)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mtClean="0"/>
              <a:t>제우미디어</a:t>
            </a: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EditPlus </a:t>
            </a:r>
            <a:r>
              <a:rPr lang="ko-KR" altLang="en-US" sz="3200" smtClean="0"/>
              <a:t>환경 설정</a:t>
            </a:r>
            <a:endParaRPr lang="ko-KR" altLang="en-US" sz="3200"/>
          </a:p>
        </p:txBody>
      </p:sp>
      <p:grpSp>
        <p:nvGrpSpPr>
          <p:cNvPr id="9" name="그룹 8"/>
          <p:cNvGrpSpPr/>
          <p:nvPr/>
        </p:nvGrpSpPr>
        <p:grpSpPr>
          <a:xfrm>
            <a:off x="428596" y="1428736"/>
            <a:ext cx="8377264" cy="5010159"/>
            <a:chOff x="428596" y="1428736"/>
            <a:chExt cx="8377264" cy="5010159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596" y="1428736"/>
              <a:ext cx="5305428" cy="3802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그룹 6"/>
            <p:cNvGrpSpPr/>
            <p:nvPr/>
          </p:nvGrpSpPr>
          <p:grpSpPr>
            <a:xfrm>
              <a:off x="4214810" y="2714620"/>
              <a:ext cx="4591050" cy="3724275"/>
              <a:chOff x="2276475" y="1566863"/>
              <a:chExt cx="4591050" cy="3724275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76475" y="1566863"/>
                <a:ext cx="4591050" cy="3724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모서리가 둥근 직사각형 5"/>
              <p:cNvSpPr/>
              <p:nvPr/>
            </p:nvSpPr>
            <p:spPr bwMode="auto">
              <a:xfrm>
                <a:off x="3749238" y="2749114"/>
                <a:ext cx="2786082" cy="2143140"/>
              </a:xfrm>
              <a:prstGeom prst="roundRect">
                <a:avLst>
                  <a:gd name="adj" fmla="val 5462"/>
                </a:avLst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Firefox </a:t>
            </a:r>
            <a:r>
              <a:rPr lang="ko-KR" altLang="en-US" smtClean="0"/>
              <a:t>및 부가 기능 설치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1857364"/>
            <a:ext cx="8229600" cy="4540261"/>
          </a:xfrm>
        </p:spPr>
        <p:txBody>
          <a:bodyPr/>
          <a:lstStyle/>
          <a:p>
            <a:r>
              <a:rPr lang="ko-KR" altLang="en-US" sz="2400" smtClean="0"/>
              <a:t>웹표준을 지원하는 다양한 웹 브라우저를 대상으로 실습을 진행하기에 앞서 파이어폭스</a:t>
            </a:r>
            <a:r>
              <a:rPr lang="en-US" altLang="ko-KR" sz="2400" smtClean="0"/>
              <a:t>(FireFox)</a:t>
            </a:r>
            <a:r>
              <a:rPr lang="ko-KR" altLang="en-US" sz="2400" smtClean="0"/>
              <a:t>를 설치합니다</a:t>
            </a:r>
            <a:r>
              <a:rPr lang="en-US" altLang="ko-KR" sz="2400" smtClean="0"/>
              <a:t>.</a:t>
            </a:r>
          </a:p>
          <a:p>
            <a:pPr>
              <a:buNone/>
            </a:pPr>
            <a:r>
              <a:rPr lang="en-US" altLang="ko-KR" sz="2400" smtClean="0"/>
              <a:t> </a:t>
            </a:r>
          </a:p>
          <a:p>
            <a:r>
              <a:rPr lang="ko-KR" altLang="en-US" sz="2400" smtClean="0"/>
              <a:t>파이어폭스는 비영리 재단인 모질라에서 </a:t>
            </a:r>
            <a:r>
              <a:rPr lang="en-US" altLang="ko-KR" sz="2400" smtClean="0"/>
              <a:t>2004</a:t>
            </a:r>
            <a:r>
              <a:rPr lang="ko-KR" altLang="en-US" sz="2400" smtClean="0"/>
              <a:t>년도에 발표한 웹브라우저로 누구나 자유롭게 참여할 수 있는 오픈소스를 기반으로 개발되었으며</a:t>
            </a:r>
            <a:r>
              <a:rPr lang="en-US" altLang="ko-KR" sz="2400" smtClean="0"/>
              <a:t>, </a:t>
            </a:r>
            <a:r>
              <a:rPr lang="ko-KR" altLang="en-US" sz="2400" smtClean="0"/>
              <a:t>주요 기능으로는 탭 브라우징</a:t>
            </a:r>
            <a:r>
              <a:rPr lang="en-US" altLang="ko-KR" sz="2400" smtClean="0"/>
              <a:t>, </a:t>
            </a:r>
            <a:r>
              <a:rPr lang="ko-KR" altLang="en-US" sz="2400" smtClean="0"/>
              <a:t>맞춤법 검사</a:t>
            </a:r>
            <a:r>
              <a:rPr lang="en-US" altLang="ko-KR" sz="2400" smtClean="0"/>
              <a:t>, </a:t>
            </a:r>
            <a:r>
              <a:rPr lang="ko-KR" altLang="en-US" sz="2400" smtClean="0"/>
              <a:t>통합 검색</a:t>
            </a:r>
            <a:r>
              <a:rPr lang="en-US" altLang="ko-KR" sz="2400" smtClean="0"/>
              <a:t>, </a:t>
            </a:r>
            <a:r>
              <a:rPr lang="ko-KR" altLang="en-US" sz="2400" smtClean="0"/>
              <a:t>라이브 북마크</a:t>
            </a:r>
            <a:r>
              <a:rPr lang="en-US" altLang="ko-KR" sz="2400" smtClean="0"/>
              <a:t>, </a:t>
            </a:r>
            <a:r>
              <a:rPr lang="ko-KR" altLang="en-US" sz="2400" smtClean="0"/>
              <a:t>다운로드 관리자 및 사용자가 원하는 검색엔진을 사용할 수 있는 통합 검색 시스템이 제공됩니다</a:t>
            </a:r>
            <a:r>
              <a:rPr lang="en-US" altLang="ko-KR" sz="2400" smtClean="0"/>
              <a:t>.</a:t>
            </a:r>
            <a:endParaRPr lang="ko-KR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Firefox </a:t>
            </a:r>
            <a:r>
              <a:rPr lang="ko-KR" altLang="en-US" sz="3200" smtClean="0"/>
              <a:t>다운로드</a:t>
            </a:r>
            <a:endParaRPr lang="ko-KR" altLang="en-US" sz="3200"/>
          </a:p>
        </p:txBody>
      </p:sp>
      <p:grpSp>
        <p:nvGrpSpPr>
          <p:cNvPr id="11" name="그룹 10"/>
          <p:cNvGrpSpPr/>
          <p:nvPr/>
        </p:nvGrpSpPr>
        <p:grpSpPr>
          <a:xfrm>
            <a:off x="1500166" y="1643050"/>
            <a:ext cx="6572264" cy="4694474"/>
            <a:chOff x="1500166" y="1643050"/>
            <a:chExt cx="6572264" cy="469447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00166" y="1643050"/>
              <a:ext cx="6572264" cy="4694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모서리가 둥근 직사각형 12"/>
            <p:cNvSpPr/>
            <p:nvPr/>
          </p:nvSpPr>
          <p:spPr bwMode="auto">
            <a:xfrm>
              <a:off x="1785918" y="4500570"/>
              <a:ext cx="1928826" cy="642942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Firefox </a:t>
            </a:r>
            <a:r>
              <a:rPr lang="ko-KR" altLang="en-US" sz="3200" smtClean="0"/>
              <a:t>다운로드</a:t>
            </a:r>
            <a:endParaRPr lang="ko-KR" altLang="en-US" sz="3200"/>
          </a:p>
        </p:txBody>
      </p:sp>
      <p:grpSp>
        <p:nvGrpSpPr>
          <p:cNvPr id="10" name="그룹 9"/>
          <p:cNvGrpSpPr/>
          <p:nvPr/>
        </p:nvGrpSpPr>
        <p:grpSpPr>
          <a:xfrm>
            <a:off x="571472" y="1714488"/>
            <a:ext cx="7572399" cy="4810141"/>
            <a:chOff x="571472" y="1714488"/>
            <a:chExt cx="7572399" cy="4810141"/>
          </a:xfrm>
        </p:grpSpPr>
        <p:grpSp>
          <p:nvGrpSpPr>
            <p:cNvPr id="9" name="그룹 8"/>
            <p:cNvGrpSpPr/>
            <p:nvPr/>
          </p:nvGrpSpPr>
          <p:grpSpPr>
            <a:xfrm>
              <a:off x="571472" y="1714488"/>
              <a:ext cx="4214842" cy="2143140"/>
              <a:chOff x="571472" y="1714488"/>
              <a:chExt cx="4476750" cy="2400300"/>
            </a:xfrm>
          </p:grpSpPr>
          <p:pic>
            <p:nvPicPr>
              <p:cNvPr id="1229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71472" y="1714488"/>
                <a:ext cx="4476750" cy="2400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모서리가 둥근 직사각형 12"/>
              <p:cNvSpPr/>
              <p:nvPr/>
            </p:nvSpPr>
            <p:spPr bwMode="auto">
              <a:xfrm>
                <a:off x="2000232" y="3000372"/>
                <a:ext cx="928694" cy="35719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00496" y="4000504"/>
              <a:ext cx="4143375" cy="2524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Firefox </a:t>
            </a:r>
            <a:r>
              <a:rPr lang="ko-KR" altLang="en-US" sz="3200" smtClean="0"/>
              <a:t>설치</a:t>
            </a:r>
            <a:endParaRPr lang="ko-KR" altLang="en-US" sz="3200"/>
          </a:p>
        </p:txBody>
      </p:sp>
      <p:grpSp>
        <p:nvGrpSpPr>
          <p:cNvPr id="19" name="그룹 18"/>
          <p:cNvGrpSpPr/>
          <p:nvPr/>
        </p:nvGrpSpPr>
        <p:grpSpPr>
          <a:xfrm>
            <a:off x="420959" y="1500174"/>
            <a:ext cx="8426689" cy="4957771"/>
            <a:chOff x="420959" y="1500174"/>
            <a:chExt cx="8426689" cy="4957771"/>
          </a:xfrm>
        </p:grpSpPr>
        <p:grpSp>
          <p:nvGrpSpPr>
            <p:cNvPr id="11" name="그룹 10"/>
            <p:cNvGrpSpPr/>
            <p:nvPr/>
          </p:nvGrpSpPr>
          <p:grpSpPr>
            <a:xfrm>
              <a:off x="428596" y="1500174"/>
              <a:ext cx="4050535" cy="1500198"/>
              <a:chOff x="428596" y="1500174"/>
              <a:chExt cx="4050535" cy="1500198"/>
            </a:xfrm>
          </p:grpSpPr>
          <p:pic>
            <p:nvPicPr>
              <p:cNvPr id="12292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8596" y="1500174"/>
                <a:ext cx="4050535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모서리가 둥근 직사각형 12"/>
              <p:cNvSpPr/>
              <p:nvPr/>
            </p:nvSpPr>
            <p:spPr bwMode="auto">
              <a:xfrm>
                <a:off x="2928926" y="2258284"/>
                <a:ext cx="714380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6380" y="1571612"/>
              <a:ext cx="2714625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" name="그룹 17"/>
            <p:cNvGrpSpPr/>
            <p:nvPr/>
          </p:nvGrpSpPr>
          <p:grpSpPr>
            <a:xfrm>
              <a:off x="420959" y="3214686"/>
              <a:ext cx="4151041" cy="3243259"/>
              <a:chOff x="420959" y="3214686"/>
              <a:chExt cx="4151041" cy="3243259"/>
            </a:xfrm>
          </p:grpSpPr>
          <p:pic>
            <p:nvPicPr>
              <p:cNvPr id="13315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20959" y="3214686"/>
                <a:ext cx="4151041" cy="3243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모서리가 둥근 직사각형 8"/>
              <p:cNvSpPr/>
              <p:nvPr/>
            </p:nvSpPr>
            <p:spPr bwMode="auto">
              <a:xfrm>
                <a:off x="3011199" y="6090678"/>
                <a:ext cx="785818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714876" y="3214686"/>
              <a:ext cx="4132772" cy="3228985"/>
              <a:chOff x="4714876" y="3214686"/>
              <a:chExt cx="4132772" cy="3228985"/>
            </a:xfrm>
          </p:grpSpPr>
          <p:pic>
            <p:nvPicPr>
              <p:cNvPr id="13316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714876" y="3214686"/>
                <a:ext cx="4132772" cy="32289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모서리가 둥근 직사각형 14"/>
              <p:cNvSpPr/>
              <p:nvPr/>
            </p:nvSpPr>
            <p:spPr bwMode="auto">
              <a:xfrm>
                <a:off x="7348846" y="6127622"/>
                <a:ext cx="714380" cy="21431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 bwMode="auto">
              <a:xfrm>
                <a:off x="5072066" y="4348458"/>
                <a:ext cx="2071702" cy="35719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Firefox </a:t>
            </a:r>
            <a:r>
              <a:rPr lang="ko-KR" altLang="en-US" sz="3200" smtClean="0"/>
              <a:t>설치</a:t>
            </a:r>
            <a:endParaRPr lang="ko-KR" altLang="en-US" sz="3200"/>
          </a:p>
        </p:txBody>
      </p:sp>
      <p:grpSp>
        <p:nvGrpSpPr>
          <p:cNvPr id="22" name="그룹 21"/>
          <p:cNvGrpSpPr/>
          <p:nvPr/>
        </p:nvGrpSpPr>
        <p:grpSpPr>
          <a:xfrm>
            <a:off x="428595" y="1357298"/>
            <a:ext cx="8440773" cy="4929222"/>
            <a:chOff x="428595" y="1357298"/>
            <a:chExt cx="8440773" cy="4929222"/>
          </a:xfrm>
        </p:grpSpPr>
        <p:grpSp>
          <p:nvGrpSpPr>
            <p:cNvPr id="21" name="그룹 20"/>
            <p:cNvGrpSpPr/>
            <p:nvPr/>
          </p:nvGrpSpPr>
          <p:grpSpPr>
            <a:xfrm>
              <a:off x="428595" y="1357298"/>
              <a:ext cx="4023067" cy="3143272"/>
              <a:chOff x="428595" y="1357298"/>
              <a:chExt cx="4023067" cy="3143272"/>
            </a:xfrm>
          </p:grpSpPr>
          <p:pic>
            <p:nvPicPr>
              <p:cNvPr id="1433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8595" y="1357298"/>
                <a:ext cx="4023067" cy="3143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모서리가 둥근 직사각형 12"/>
              <p:cNvSpPr/>
              <p:nvPr/>
            </p:nvSpPr>
            <p:spPr bwMode="auto">
              <a:xfrm>
                <a:off x="3000364" y="4143380"/>
                <a:ext cx="714380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4572000" y="2928934"/>
              <a:ext cx="4297368" cy="3357586"/>
              <a:chOff x="4572000" y="2928934"/>
              <a:chExt cx="4297368" cy="3357586"/>
            </a:xfrm>
          </p:grpSpPr>
          <p:pic>
            <p:nvPicPr>
              <p:cNvPr id="14340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572000" y="2928934"/>
                <a:ext cx="4297368" cy="33575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모서리가 둥근 직사각형 18"/>
              <p:cNvSpPr/>
              <p:nvPr/>
            </p:nvSpPr>
            <p:spPr bwMode="auto">
              <a:xfrm>
                <a:off x="7330374" y="5920094"/>
                <a:ext cx="714380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Firefox </a:t>
            </a:r>
            <a:r>
              <a:rPr lang="ko-KR" altLang="en-US" sz="3200" smtClean="0"/>
              <a:t>실행</a:t>
            </a:r>
            <a:endParaRPr lang="ko-KR" altLang="en-US" sz="3200"/>
          </a:p>
        </p:txBody>
      </p:sp>
      <p:grpSp>
        <p:nvGrpSpPr>
          <p:cNvPr id="18" name="그룹 17"/>
          <p:cNvGrpSpPr/>
          <p:nvPr/>
        </p:nvGrpSpPr>
        <p:grpSpPr>
          <a:xfrm>
            <a:off x="428597" y="1428736"/>
            <a:ext cx="8067698" cy="5016163"/>
            <a:chOff x="428597" y="1428736"/>
            <a:chExt cx="8067698" cy="5016163"/>
          </a:xfrm>
        </p:grpSpPr>
        <p:grpSp>
          <p:nvGrpSpPr>
            <p:cNvPr id="17" name="그룹 16"/>
            <p:cNvGrpSpPr/>
            <p:nvPr/>
          </p:nvGrpSpPr>
          <p:grpSpPr>
            <a:xfrm>
              <a:off x="428597" y="1428736"/>
              <a:ext cx="3929090" cy="3162635"/>
              <a:chOff x="428597" y="1428736"/>
              <a:chExt cx="3929090" cy="3162635"/>
            </a:xfrm>
          </p:grpSpPr>
          <p:pic>
            <p:nvPicPr>
              <p:cNvPr id="1536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8597" y="1428736"/>
                <a:ext cx="3929090" cy="316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모서리가 둥근 직사각형 12"/>
              <p:cNvSpPr/>
              <p:nvPr/>
            </p:nvSpPr>
            <p:spPr bwMode="auto">
              <a:xfrm>
                <a:off x="785786" y="2357430"/>
                <a:ext cx="1571636" cy="21431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 bwMode="auto">
              <a:xfrm>
                <a:off x="2857488" y="4267784"/>
                <a:ext cx="714380" cy="21431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572000" y="3286124"/>
              <a:ext cx="3924295" cy="3158775"/>
              <a:chOff x="4572000" y="3286124"/>
              <a:chExt cx="3924295" cy="3158775"/>
            </a:xfrm>
          </p:grpSpPr>
          <p:pic>
            <p:nvPicPr>
              <p:cNvPr id="15363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572000" y="3286124"/>
                <a:ext cx="3924295" cy="3158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모서리가 둥근 직사각형 14"/>
              <p:cNvSpPr/>
              <p:nvPr/>
            </p:nvSpPr>
            <p:spPr bwMode="auto">
              <a:xfrm>
                <a:off x="6991656" y="6125172"/>
                <a:ext cx="714380" cy="21431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Firefox </a:t>
            </a:r>
            <a:r>
              <a:rPr lang="ko-KR" altLang="en-US" smtClean="0"/>
              <a:t>실행</a:t>
            </a: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71472" y="1571612"/>
            <a:ext cx="8144577" cy="4999168"/>
            <a:chOff x="571472" y="1571612"/>
            <a:chExt cx="8144577" cy="4999168"/>
          </a:xfrm>
        </p:grpSpPr>
        <p:grpSp>
          <p:nvGrpSpPr>
            <p:cNvPr id="16" name="그룹 15"/>
            <p:cNvGrpSpPr/>
            <p:nvPr/>
          </p:nvGrpSpPr>
          <p:grpSpPr>
            <a:xfrm>
              <a:off x="571472" y="1571612"/>
              <a:ext cx="3118095" cy="2509842"/>
              <a:chOff x="571472" y="1571612"/>
              <a:chExt cx="3118095" cy="2509842"/>
            </a:xfrm>
          </p:grpSpPr>
          <p:pic>
            <p:nvPicPr>
              <p:cNvPr id="1638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71472" y="1571612"/>
                <a:ext cx="3118095" cy="2509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모서리가 둥근 직사각형 11"/>
              <p:cNvSpPr/>
              <p:nvPr/>
            </p:nvSpPr>
            <p:spPr bwMode="auto">
              <a:xfrm>
                <a:off x="2500298" y="3786190"/>
                <a:ext cx="571504" cy="21431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3484" y="2786058"/>
              <a:ext cx="5262565" cy="3784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smtClean="0"/>
              <a:t>파이어 버그</a:t>
            </a:r>
            <a:r>
              <a:rPr lang="en-US" altLang="ko-KR" sz="3200" smtClean="0"/>
              <a:t>(Firebug)</a:t>
            </a:r>
            <a:endParaRPr lang="ko-KR" altLang="en-US" sz="3200"/>
          </a:p>
        </p:txBody>
      </p:sp>
      <p:sp>
        <p:nvSpPr>
          <p:cNvPr id="8" name="직사각형 7"/>
          <p:cNvSpPr/>
          <p:nvPr/>
        </p:nvSpPr>
        <p:spPr>
          <a:xfrm>
            <a:off x="785786" y="1500174"/>
            <a:ext cx="74295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웹페이지 디버깅툴로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마크업 코드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자바스크립트 오류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DOM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구조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레이아웃 구조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객체별 다운로드 속도 등과 같은 다양한 기능을 제공하며 웹 개발 시에 유용한 도구 입니다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9"/>
          <p:cNvGrpSpPr/>
          <p:nvPr/>
        </p:nvGrpSpPr>
        <p:grpSpPr>
          <a:xfrm>
            <a:off x="928662" y="2643182"/>
            <a:ext cx="5269757" cy="3786189"/>
            <a:chOff x="928662" y="2928934"/>
            <a:chExt cx="5269757" cy="3786189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2928934"/>
              <a:ext cx="5269757" cy="3786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 bwMode="auto">
            <a:xfrm>
              <a:off x="2428860" y="6000768"/>
              <a:ext cx="1071570" cy="428628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smtClean="0"/>
              <a:t>파이어 버그</a:t>
            </a:r>
            <a:r>
              <a:rPr lang="en-US" altLang="ko-KR" sz="3200" smtClean="0"/>
              <a:t>(Firebug) </a:t>
            </a:r>
            <a:r>
              <a:rPr lang="ko-KR" altLang="en-US" sz="3200" smtClean="0"/>
              <a:t>설치</a:t>
            </a:r>
            <a:endParaRPr lang="ko-KR" altLang="en-US" sz="3200"/>
          </a:p>
        </p:txBody>
      </p:sp>
      <p:grpSp>
        <p:nvGrpSpPr>
          <p:cNvPr id="13" name="그룹 12"/>
          <p:cNvGrpSpPr/>
          <p:nvPr/>
        </p:nvGrpSpPr>
        <p:grpSpPr>
          <a:xfrm>
            <a:off x="785786" y="1785926"/>
            <a:ext cx="7578677" cy="4524394"/>
            <a:chOff x="785786" y="1785926"/>
            <a:chExt cx="7578677" cy="4524394"/>
          </a:xfrm>
        </p:grpSpPr>
        <p:grpSp>
          <p:nvGrpSpPr>
            <p:cNvPr id="11" name="그룹 10"/>
            <p:cNvGrpSpPr/>
            <p:nvPr/>
          </p:nvGrpSpPr>
          <p:grpSpPr>
            <a:xfrm>
              <a:off x="785786" y="1785926"/>
              <a:ext cx="3675678" cy="2452692"/>
              <a:chOff x="785786" y="1785926"/>
              <a:chExt cx="3675678" cy="2452692"/>
            </a:xfrm>
          </p:grpSpPr>
          <p:pic>
            <p:nvPicPr>
              <p:cNvPr id="1843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85786" y="1785926"/>
                <a:ext cx="3675678" cy="24526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모서리가 둥근 직사각형 11"/>
              <p:cNvSpPr/>
              <p:nvPr/>
            </p:nvSpPr>
            <p:spPr bwMode="auto">
              <a:xfrm>
                <a:off x="3214678" y="3901358"/>
                <a:ext cx="571504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714876" y="3643314"/>
              <a:ext cx="3649587" cy="2667006"/>
              <a:chOff x="4714876" y="3643314"/>
              <a:chExt cx="3649587" cy="2667006"/>
            </a:xfrm>
          </p:grpSpPr>
          <p:pic>
            <p:nvPicPr>
              <p:cNvPr id="1843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14876" y="3643314"/>
                <a:ext cx="3649587" cy="26670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모서리가 둥근 직사각형 8"/>
              <p:cNvSpPr/>
              <p:nvPr/>
            </p:nvSpPr>
            <p:spPr bwMode="auto">
              <a:xfrm>
                <a:off x="7268172" y="4196346"/>
                <a:ext cx="1071570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7242" y="2000240"/>
            <a:ext cx="8229600" cy="3286148"/>
          </a:xfrm>
        </p:spPr>
        <p:txBody>
          <a:bodyPr/>
          <a:lstStyle/>
          <a:p>
            <a:pPr>
              <a:buNone/>
            </a:pPr>
            <a:r>
              <a:rPr lang="en-US" altLang="ko-KR" sz="2400" smtClean="0"/>
              <a:t>Section 1. </a:t>
            </a:r>
            <a:r>
              <a:rPr lang="ko-KR" altLang="en-US" sz="2400" smtClean="0"/>
              <a:t>시작하기 전에</a:t>
            </a:r>
            <a:endParaRPr lang="en-US" altLang="ko-KR" smtClean="0"/>
          </a:p>
          <a:p>
            <a:pPr lvl="1">
              <a:buNone/>
            </a:pPr>
            <a:r>
              <a:rPr lang="en-US" altLang="ko-KR" sz="2000" smtClean="0"/>
              <a:t>1. </a:t>
            </a:r>
            <a:r>
              <a:rPr lang="ko-KR" altLang="ko-KR" sz="2000" smtClean="0"/>
              <a:t>저작도구 설치 및 환경설정</a:t>
            </a:r>
            <a:endParaRPr lang="ko-KR" altLang="en-US" sz="2000" smtClean="0"/>
          </a:p>
          <a:p>
            <a:pPr lvl="1">
              <a:buNone/>
            </a:pPr>
            <a:r>
              <a:rPr lang="en-US" altLang="ko-KR" sz="2000" smtClean="0"/>
              <a:t>2. Firefox </a:t>
            </a:r>
            <a:r>
              <a:rPr lang="ko-KR" altLang="ko-KR" sz="2000" smtClean="0"/>
              <a:t>및 부가기능 설치</a:t>
            </a:r>
            <a:endParaRPr lang="en-US" altLang="ko-KR" sz="2000" smtClean="0"/>
          </a:p>
          <a:p>
            <a:pPr lvl="1">
              <a:buNone/>
            </a:pPr>
            <a:endParaRPr lang="en-US" altLang="ko-KR" sz="2000" smtClean="0"/>
          </a:p>
          <a:p>
            <a:pPr>
              <a:buNone/>
            </a:pPr>
            <a:r>
              <a:rPr lang="en-US" altLang="ko-KR" sz="2400" smtClean="0"/>
              <a:t>Section 2. </a:t>
            </a:r>
            <a:r>
              <a:rPr lang="ko-KR" altLang="ko-KR" sz="2400" smtClean="0"/>
              <a:t>웹</a:t>
            </a:r>
            <a:r>
              <a:rPr lang="en-US" altLang="ko-KR" sz="2400" smtClean="0"/>
              <a:t>( World Wide Web )</a:t>
            </a:r>
            <a:endParaRPr lang="en-US" altLang="ko-KR" smtClean="0"/>
          </a:p>
          <a:p>
            <a:pPr lvl="1">
              <a:buNone/>
            </a:pPr>
            <a:r>
              <a:rPr lang="en-US" altLang="ko-KR" sz="2000" smtClean="0"/>
              <a:t>1. </a:t>
            </a:r>
            <a:r>
              <a:rPr lang="ko-KR" altLang="ko-KR" sz="2000" smtClean="0"/>
              <a:t>웹</a:t>
            </a:r>
            <a:r>
              <a:rPr lang="en-US" altLang="ko-KR" sz="2000" smtClean="0"/>
              <a:t>( WWW ) </a:t>
            </a:r>
            <a:r>
              <a:rPr lang="ko-KR" altLang="ko-KR" sz="2000" smtClean="0"/>
              <a:t>서비스의 이해</a:t>
            </a:r>
            <a:endParaRPr lang="ko-KR" altLang="en-US" sz="2000" smtClean="0"/>
          </a:p>
          <a:p>
            <a:pPr lvl="1">
              <a:buNone/>
            </a:pPr>
            <a:r>
              <a:rPr lang="en-US" altLang="ko-KR" sz="2000" smtClean="0"/>
              <a:t>2. </a:t>
            </a:r>
            <a:r>
              <a:rPr lang="ko-KR" altLang="ko-KR" sz="2000" smtClean="0"/>
              <a:t>웹 어플리케이션</a:t>
            </a:r>
            <a:r>
              <a:rPr lang="en-US" altLang="ko-KR" sz="2000" smtClean="0"/>
              <a:t>( Application )</a:t>
            </a:r>
            <a:r>
              <a:rPr lang="ko-KR" altLang="ko-KR" sz="2000" smtClean="0"/>
              <a:t>의 분류</a:t>
            </a:r>
            <a:endParaRPr lang="en-US" altLang="ko-KR" sz="2000" smtClean="0"/>
          </a:p>
          <a:p>
            <a:pPr lvl="1">
              <a:buNone/>
            </a:pPr>
            <a:r>
              <a:rPr lang="en-US" altLang="ko-KR" sz="2000" smtClean="0"/>
              <a:t>3. </a:t>
            </a:r>
            <a:r>
              <a:rPr lang="ko-KR" altLang="ko-KR" sz="2000" smtClean="0"/>
              <a:t>시</a:t>
            </a:r>
            <a:r>
              <a:rPr lang="ko-KR" altLang="en-US" sz="2000" smtClean="0"/>
              <a:t>맨</a:t>
            </a:r>
            <a:r>
              <a:rPr lang="ko-KR" altLang="ko-KR" sz="2000" smtClean="0"/>
              <a:t>틱 </a:t>
            </a:r>
            <a:r>
              <a:rPr lang="ko-KR" altLang="ko-KR" sz="2000" smtClean="0"/>
              <a:t>웹</a:t>
            </a:r>
            <a:r>
              <a:rPr lang="en-US" altLang="ko-KR" sz="2000" smtClean="0"/>
              <a:t>( Sementic Web 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smtClean="0"/>
              <a:t>파이어 버그</a:t>
            </a:r>
            <a:r>
              <a:rPr lang="en-US" altLang="ko-KR" sz="3200" smtClean="0"/>
              <a:t>(Firebug)</a:t>
            </a:r>
            <a:endParaRPr lang="ko-KR" altLang="en-US" sz="3200"/>
          </a:p>
        </p:txBody>
      </p:sp>
      <p:grpSp>
        <p:nvGrpSpPr>
          <p:cNvPr id="11" name="그룹 10"/>
          <p:cNvGrpSpPr/>
          <p:nvPr/>
        </p:nvGrpSpPr>
        <p:grpSpPr>
          <a:xfrm>
            <a:off x="928662" y="1500174"/>
            <a:ext cx="7286676" cy="5214974"/>
            <a:chOff x="928662" y="1500174"/>
            <a:chExt cx="7286676" cy="5214974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00100" y="1500174"/>
              <a:ext cx="7143767" cy="5132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 bwMode="auto">
            <a:xfrm>
              <a:off x="7643834" y="6429396"/>
              <a:ext cx="571504" cy="285752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928662" y="4500570"/>
              <a:ext cx="7286676" cy="1928826"/>
            </a:xfrm>
            <a:prstGeom prst="roundRect">
              <a:avLst>
                <a:gd name="adj" fmla="val 4217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smtClean="0"/>
              <a:t>웹 개발 툴</a:t>
            </a:r>
            <a:r>
              <a:rPr lang="en-US" altLang="ko-KR" sz="3200" smtClean="0"/>
              <a:t>(Web Developer)</a:t>
            </a:r>
            <a:endParaRPr lang="ko-KR" altLang="en-US" sz="3200"/>
          </a:p>
        </p:txBody>
      </p:sp>
      <p:sp>
        <p:nvSpPr>
          <p:cNvPr id="8" name="직사각형 7"/>
          <p:cNvSpPr/>
          <p:nvPr/>
        </p:nvSpPr>
        <p:spPr>
          <a:xfrm>
            <a:off x="714348" y="1428736"/>
            <a:ext cx="74295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Web Developer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웹 개발 시 필수적인 플러그인으로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CSS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적용을 해제하거나 웹페이지의 이미지를 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Remove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시켜 대체 텍스트를 확인하는 등의 점검 시에 활용할 수 있는 도구들로 구성되어 있습니다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714612" y="2571744"/>
            <a:ext cx="5572164" cy="4003461"/>
            <a:chOff x="2714612" y="2571744"/>
            <a:chExt cx="5572164" cy="4003461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14612" y="2571744"/>
              <a:ext cx="5572164" cy="4003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 bwMode="auto">
            <a:xfrm>
              <a:off x="4311506" y="5491466"/>
              <a:ext cx="1071570" cy="285752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0298" y="227013"/>
            <a:ext cx="6500858" cy="762000"/>
          </a:xfrm>
        </p:spPr>
        <p:txBody>
          <a:bodyPr/>
          <a:lstStyle/>
          <a:p>
            <a:r>
              <a:rPr lang="ko-KR" altLang="en-US" sz="3200" smtClean="0"/>
              <a:t>웹 개발 툴</a:t>
            </a:r>
            <a:r>
              <a:rPr lang="en-US" altLang="ko-KR" sz="3200" smtClean="0"/>
              <a:t>(Web Developer) </a:t>
            </a:r>
            <a:r>
              <a:rPr lang="ko-KR" altLang="en-US" sz="3200" smtClean="0"/>
              <a:t>설치</a:t>
            </a:r>
            <a:endParaRPr lang="ko-KR" altLang="en-US" sz="3200"/>
          </a:p>
        </p:txBody>
      </p:sp>
      <p:grpSp>
        <p:nvGrpSpPr>
          <p:cNvPr id="15" name="그룹 14"/>
          <p:cNvGrpSpPr/>
          <p:nvPr/>
        </p:nvGrpSpPr>
        <p:grpSpPr>
          <a:xfrm>
            <a:off x="428596" y="1643050"/>
            <a:ext cx="7969706" cy="4829379"/>
            <a:chOff x="428596" y="1643050"/>
            <a:chExt cx="7969706" cy="4829379"/>
          </a:xfrm>
        </p:grpSpPr>
        <p:grpSp>
          <p:nvGrpSpPr>
            <p:cNvPr id="13" name="그룹 12"/>
            <p:cNvGrpSpPr/>
            <p:nvPr/>
          </p:nvGrpSpPr>
          <p:grpSpPr>
            <a:xfrm>
              <a:off x="428596" y="1643050"/>
              <a:ext cx="3857652" cy="2574118"/>
              <a:chOff x="428596" y="1643050"/>
              <a:chExt cx="3857652" cy="2574118"/>
            </a:xfrm>
          </p:grpSpPr>
          <p:pic>
            <p:nvPicPr>
              <p:cNvPr id="2150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8596" y="1643050"/>
                <a:ext cx="3857652" cy="25741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모서리가 둥근 직사각형 11"/>
              <p:cNvSpPr/>
              <p:nvPr/>
            </p:nvSpPr>
            <p:spPr bwMode="auto">
              <a:xfrm>
                <a:off x="3000364" y="3901358"/>
                <a:ext cx="571504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429124" y="3571876"/>
              <a:ext cx="3969178" cy="2900553"/>
              <a:chOff x="4429124" y="3571876"/>
              <a:chExt cx="3969178" cy="2900553"/>
            </a:xfrm>
          </p:grpSpPr>
          <p:pic>
            <p:nvPicPr>
              <p:cNvPr id="21507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29124" y="3571876"/>
                <a:ext cx="3969178" cy="2900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모서리가 둥근 직사각형 8"/>
              <p:cNvSpPr/>
              <p:nvPr/>
            </p:nvSpPr>
            <p:spPr bwMode="auto">
              <a:xfrm>
                <a:off x="7268172" y="4196346"/>
                <a:ext cx="1071570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smtClean="0"/>
              <a:t>웹 개발 툴</a:t>
            </a:r>
            <a:r>
              <a:rPr lang="en-US" altLang="ko-KR" sz="3200" smtClean="0"/>
              <a:t>(Web Developer)</a:t>
            </a:r>
            <a:endParaRPr lang="ko-KR" altLang="en-US" sz="3200"/>
          </a:p>
        </p:txBody>
      </p:sp>
      <p:grpSp>
        <p:nvGrpSpPr>
          <p:cNvPr id="8" name="그룹 7"/>
          <p:cNvGrpSpPr/>
          <p:nvPr/>
        </p:nvGrpSpPr>
        <p:grpSpPr>
          <a:xfrm>
            <a:off x="928662" y="1500173"/>
            <a:ext cx="7286676" cy="5029989"/>
            <a:chOff x="928662" y="1500173"/>
            <a:chExt cx="7286676" cy="5029989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1538" y="1500173"/>
              <a:ext cx="7000924" cy="5029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모서리가 둥근 직사각형 8"/>
            <p:cNvSpPr/>
            <p:nvPr/>
          </p:nvSpPr>
          <p:spPr bwMode="auto">
            <a:xfrm>
              <a:off x="928662" y="2285992"/>
              <a:ext cx="7286676" cy="142876"/>
            </a:xfrm>
            <a:prstGeom prst="roundRect">
              <a:avLst>
                <a:gd name="adj" fmla="val 4217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smtClean="0"/>
              <a:t>html </a:t>
            </a:r>
            <a:r>
              <a:rPr lang="ko-KR" altLang="en-US" sz="3200" smtClean="0"/>
              <a:t>유효성 검증기</a:t>
            </a:r>
            <a:r>
              <a:rPr lang="en-US" altLang="ko-KR" sz="3200" smtClean="0"/>
              <a:t>(html validator)</a:t>
            </a:r>
            <a:endParaRPr lang="ko-KR" altLang="en-US" sz="3200"/>
          </a:p>
        </p:txBody>
      </p:sp>
      <p:sp>
        <p:nvSpPr>
          <p:cNvPr id="8" name="직사각형 7"/>
          <p:cNvSpPr/>
          <p:nvPr/>
        </p:nvSpPr>
        <p:spPr>
          <a:xfrm>
            <a:off x="714348" y="1428736"/>
            <a:ext cx="74295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개발 시 필수 플러그인으로 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Tidy, SGML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파서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병행 등의 다양한 알고리즘 기준으로 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문법적 오류를 검수해 주는 부가 기능입니다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우측 하단에 아이콘이나 오류 내용을 보여 주며 더블클릭 시 상세 내용을 볼 수도 있습니다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71539" y="2803236"/>
            <a:ext cx="5286412" cy="3798156"/>
            <a:chOff x="1071539" y="2803236"/>
            <a:chExt cx="5286412" cy="3798156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1539" y="2803236"/>
              <a:ext cx="5286412" cy="3798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모서리가 둥근 직사각형 11"/>
            <p:cNvSpPr/>
            <p:nvPr/>
          </p:nvSpPr>
          <p:spPr bwMode="auto">
            <a:xfrm>
              <a:off x="2571736" y="5973060"/>
              <a:ext cx="1428760" cy="285752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0298" y="227013"/>
            <a:ext cx="6500858" cy="762000"/>
          </a:xfrm>
        </p:spPr>
        <p:txBody>
          <a:bodyPr/>
          <a:lstStyle/>
          <a:p>
            <a:r>
              <a:rPr lang="en-US" altLang="ko-KR" sz="3200" smtClean="0"/>
              <a:t>html validator </a:t>
            </a:r>
            <a:r>
              <a:rPr lang="ko-KR" altLang="en-US" sz="3200" smtClean="0"/>
              <a:t>설치</a:t>
            </a:r>
            <a:endParaRPr lang="ko-KR" altLang="en-US" sz="3200"/>
          </a:p>
        </p:txBody>
      </p:sp>
      <p:grpSp>
        <p:nvGrpSpPr>
          <p:cNvPr id="15" name="그룹 14"/>
          <p:cNvGrpSpPr/>
          <p:nvPr/>
        </p:nvGrpSpPr>
        <p:grpSpPr>
          <a:xfrm>
            <a:off x="396452" y="1643050"/>
            <a:ext cx="8009370" cy="4749698"/>
            <a:chOff x="396452" y="1643050"/>
            <a:chExt cx="8009370" cy="4749698"/>
          </a:xfrm>
        </p:grpSpPr>
        <p:grpSp>
          <p:nvGrpSpPr>
            <p:cNvPr id="13" name="그룹 12"/>
            <p:cNvGrpSpPr/>
            <p:nvPr/>
          </p:nvGrpSpPr>
          <p:grpSpPr>
            <a:xfrm>
              <a:off x="396452" y="1643050"/>
              <a:ext cx="3889796" cy="2595568"/>
              <a:chOff x="396452" y="1643050"/>
              <a:chExt cx="3889796" cy="2595568"/>
            </a:xfrm>
          </p:grpSpPr>
          <p:pic>
            <p:nvPicPr>
              <p:cNvPr id="2457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6452" y="1643050"/>
                <a:ext cx="3889796" cy="25955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모서리가 둥근 직사각형 11"/>
              <p:cNvSpPr/>
              <p:nvPr/>
            </p:nvSpPr>
            <p:spPr bwMode="auto">
              <a:xfrm>
                <a:off x="3000364" y="3901358"/>
                <a:ext cx="571504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643438" y="3643314"/>
              <a:ext cx="3762384" cy="2749434"/>
              <a:chOff x="4643438" y="3643314"/>
              <a:chExt cx="3762384" cy="2749434"/>
            </a:xfrm>
          </p:grpSpPr>
          <p:pic>
            <p:nvPicPr>
              <p:cNvPr id="24579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43438" y="3643314"/>
                <a:ext cx="3762384" cy="27494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모서리가 둥근 직사각형 8"/>
              <p:cNvSpPr/>
              <p:nvPr/>
            </p:nvSpPr>
            <p:spPr bwMode="auto">
              <a:xfrm>
                <a:off x="7268172" y="4196346"/>
                <a:ext cx="1071570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smtClean="0"/>
              <a:t> html validator</a:t>
            </a:r>
            <a:endParaRPr lang="ko-KR" altLang="en-US" sz="3200"/>
          </a:p>
        </p:txBody>
      </p:sp>
      <p:grpSp>
        <p:nvGrpSpPr>
          <p:cNvPr id="7" name="그룹 6"/>
          <p:cNvGrpSpPr/>
          <p:nvPr/>
        </p:nvGrpSpPr>
        <p:grpSpPr>
          <a:xfrm>
            <a:off x="785786" y="1785926"/>
            <a:ext cx="7610475" cy="4762500"/>
            <a:chOff x="785786" y="1785926"/>
            <a:chExt cx="7610475" cy="4762500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5786" y="1785926"/>
              <a:ext cx="7610475" cy="476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모서리가 둥근 직사각형 8"/>
            <p:cNvSpPr/>
            <p:nvPr/>
          </p:nvSpPr>
          <p:spPr bwMode="auto">
            <a:xfrm>
              <a:off x="4572000" y="5957038"/>
              <a:ext cx="928694" cy="357190"/>
            </a:xfrm>
            <a:prstGeom prst="roundRect">
              <a:avLst>
                <a:gd name="adj" fmla="val 4217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smtClean="0"/>
              <a:t> html validator </a:t>
            </a:r>
            <a:r>
              <a:rPr lang="ko-KR" altLang="en-US" sz="3200" smtClean="0"/>
              <a:t>환경설정</a:t>
            </a:r>
            <a:endParaRPr lang="ko-KR" altLang="en-US" sz="3200"/>
          </a:p>
        </p:txBody>
      </p:sp>
      <p:grpSp>
        <p:nvGrpSpPr>
          <p:cNvPr id="7" name="그룹 6"/>
          <p:cNvGrpSpPr/>
          <p:nvPr/>
        </p:nvGrpSpPr>
        <p:grpSpPr>
          <a:xfrm>
            <a:off x="1142976" y="1785960"/>
            <a:ext cx="6810375" cy="4857750"/>
            <a:chOff x="1142976" y="1643050"/>
            <a:chExt cx="6810375" cy="4857750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42976" y="1643050"/>
              <a:ext cx="6810375" cy="4857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모서리가 둥근 직사각형 8"/>
            <p:cNvSpPr/>
            <p:nvPr/>
          </p:nvSpPr>
          <p:spPr bwMode="auto">
            <a:xfrm>
              <a:off x="2357422" y="3143248"/>
              <a:ext cx="2143140" cy="714380"/>
            </a:xfrm>
            <a:prstGeom prst="roundRect">
              <a:avLst>
                <a:gd name="adj" fmla="val 4217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357686" y="1285860"/>
            <a:ext cx="3714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도구 </a:t>
            </a: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html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검증기 선택사항</a:t>
            </a:r>
            <a:endParaRPr lang="ko-KR" altLang="en-US" sz="2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643050"/>
            <a:ext cx="6500858" cy="467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smtClean="0"/>
              <a:t> html validator </a:t>
            </a:r>
            <a:r>
              <a:rPr lang="ko-KR" altLang="en-US" sz="3200" smtClean="0"/>
              <a:t>실행</a:t>
            </a:r>
            <a:endParaRPr lang="ko-KR" altLang="en-US"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5984" y="227013"/>
            <a:ext cx="6737350" cy="762000"/>
          </a:xfrm>
        </p:spPr>
        <p:txBody>
          <a:bodyPr/>
          <a:lstStyle/>
          <a:p>
            <a:r>
              <a:rPr lang="en-US" altLang="ko-KR" sz="3200" smtClean="0"/>
              <a:t> Firefox </a:t>
            </a:r>
            <a:r>
              <a:rPr lang="ko-KR" altLang="en-US" sz="3200" smtClean="0"/>
              <a:t>부가기능 설치 완료</a:t>
            </a:r>
            <a:endParaRPr lang="ko-KR" altLang="en-US" sz="320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1928802"/>
            <a:ext cx="49530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23908" y="2881314"/>
            <a:ext cx="6819992" cy="1762132"/>
          </a:xfrm>
        </p:spPr>
        <p:txBody>
          <a:bodyPr/>
          <a:lstStyle/>
          <a:p>
            <a:r>
              <a:rPr lang="en-US" altLang="ko-KR" sz="4000" smtClean="0">
                <a:solidFill>
                  <a:srgbClr val="000000"/>
                </a:solidFill>
              </a:rPr>
              <a:t>Section 1. </a:t>
            </a:r>
            <a:br>
              <a:rPr lang="en-US" altLang="ko-KR" sz="4000" smtClean="0">
                <a:solidFill>
                  <a:srgbClr val="000000"/>
                </a:solidFill>
              </a:rPr>
            </a:br>
            <a:r>
              <a:rPr lang="ko-KR" altLang="en-US" sz="4000" smtClean="0">
                <a:solidFill>
                  <a:srgbClr val="000000"/>
                </a:solidFill>
              </a:rPr>
              <a:t>시작하기 전에</a:t>
            </a:r>
            <a:r>
              <a:rPr lang="en-US" altLang="ko-KR" sz="4000" smtClean="0">
                <a:solidFill>
                  <a:srgbClr val="000000"/>
                </a:solidFill>
              </a:rPr>
              <a:t/>
            </a:r>
            <a:br>
              <a:rPr lang="en-US" altLang="ko-KR" sz="4000" smtClean="0">
                <a:solidFill>
                  <a:srgbClr val="000000"/>
                </a:solidFill>
              </a:rPr>
            </a:br>
            <a:endParaRPr lang="ko-KR" altLang="en-US"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23908" y="2881314"/>
            <a:ext cx="6819992" cy="1762132"/>
          </a:xfrm>
        </p:spPr>
        <p:txBody>
          <a:bodyPr/>
          <a:lstStyle/>
          <a:p>
            <a:r>
              <a:rPr lang="en-US" altLang="ko-KR" sz="4000" smtClean="0">
                <a:solidFill>
                  <a:srgbClr val="000000"/>
                </a:solidFill>
              </a:rPr>
              <a:t>Section 2. </a:t>
            </a:r>
            <a:br>
              <a:rPr lang="en-US" altLang="ko-KR" sz="4000" smtClean="0">
                <a:solidFill>
                  <a:srgbClr val="000000"/>
                </a:solidFill>
              </a:rPr>
            </a:br>
            <a:r>
              <a:rPr lang="ko-KR" altLang="en-US" sz="4000" smtClean="0">
                <a:solidFill>
                  <a:srgbClr val="000000"/>
                </a:solidFill>
              </a:rPr>
              <a:t>웹</a:t>
            </a:r>
            <a:r>
              <a:rPr lang="en-US" altLang="ko-KR" sz="4000" smtClean="0">
                <a:solidFill>
                  <a:srgbClr val="000000"/>
                </a:solidFill>
              </a:rPr>
              <a:t>( World Wide Web ) </a:t>
            </a:r>
            <a:br>
              <a:rPr lang="en-US" altLang="ko-KR" sz="4000" smtClean="0">
                <a:solidFill>
                  <a:srgbClr val="000000"/>
                </a:solidFill>
              </a:rPr>
            </a:br>
            <a:endParaRPr lang="ko-KR" altLang="en-US"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</a:t>
            </a:r>
            <a:r>
              <a:rPr lang="en-US" altLang="ko-KR" smtClean="0"/>
              <a:t>(WWW)</a:t>
            </a:r>
            <a:r>
              <a:rPr lang="ko-KR" altLang="en-US" smtClean="0"/>
              <a:t> 서비스의 이해</a:t>
            </a:r>
            <a:endParaRPr lang="ko-KR" altLang="en-US"/>
          </a:p>
        </p:txBody>
      </p:sp>
      <p:pic>
        <p:nvPicPr>
          <p:cNvPr id="6" name="내용 개체 틀 5" descr="웹서비스의이해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85875" y="1643050"/>
            <a:ext cx="6572250" cy="3038475"/>
          </a:xfrm>
        </p:spPr>
      </p:pic>
      <p:sp>
        <p:nvSpPr>
          <p:cNvPr id="7" name="직사각형 6"/>
          <p:cNvSpPr/>
          <p:nvPr/>
        </p:nvSpPr>
        <p:spPr>
          <a:xfrm>
            <a:off x="1285820" y="5034519"/>
            <a:ext cx="65723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웹의 동작 방식은 서버</a:t>
            </a:r>
            <a:r>
              <a:rPr lang="en-US" altLang="ko-KR"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(server)</a:t>
            </a:r>
            <a:r>
              <a:rPr lang="ko-KR" altLang="en-US"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클라이언트</a:t>
            </a:r>
            <a:r>
              <a:rPr lang="en-US" altLang="ko-KR"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(client)</a:t>
            </a:r>
            <a:r>
              <a:rPr lang="ko-KR" altLang="en-US"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형태를 띄며</a:t>
            </a:r>
            <a:r>
              <a:rPr lang="en-US" altLang="ko-KR"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클라이언트가 웹 </a:t>
            </a:r>
            <a:r>
              <a:rPr lang="ko-KR" altLang="en-US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브라우저를 통해 </a:t>
            </a:r>
            <a:r>
              <a:rPr lang="ko-KR" altLang="en-US"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특정 콘텐츠를 요청하면 서버는 클라이언트의 요청에 응답하는 형식으로 이루어져 있습니다</a:t>
            </a:r>
            <a:r>
              <a:rPr lang="en-US" altLang="ko-KR"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20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프로그래밍의 이해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0034" y="2928934"/>
            <a:ext cx="8229600" cy="2786082"/>
          </a:xfrm>
        </p:spPr>
        <p:txBody>
          <a:bodyPr/>
          <a:lstStyle/>
          <a:p>
            <a:r>
              <a:rPr lang="ko-KR" altLang="en-US" sz="2000" smtClean="0"/>
              <a:t>웹 프로그램은 수행되는 위치에 따라 클라이언트측과 서버측으로 분류할 수 있으며</a:t>
            </a:r>
            <a:r>
              <a:rPr lang="en-US" altLang="ko-KR" sz="2000" smtClean="0"/>
              <a:t>, </a:t>
            </a:r>
            <a:r>
              <a:rPr lang="ko-KR" altLang="en-US" sz="2000" smtClean="0"/>
              <a:t>컴파일의 여부에 따라‘컴파일 방식’과‘비컴파일 방식</a:t>
            </a:r>
            <a:r>
              <a:rPr lang="en-US" altLang="ko-KR" sz="2000" smtClean="0"/>
              <a:t>(Script </a:t>
            </a:r>
            <a:r>
              <a:rPr lang="ko-KR" altLang="en-US" sz="2000" smtClean="0"/>
              <a:t>포함</a:t>
            </a:r>
            <a:r>
              <a:rPr lang="en-US" altLang="ko-KR" sz="2000" smtClean="0"/>
              <a:t>)’</a:t>
            </a:r>
            <a:r>
              <a:rPr lang="ko-KR" altLang="en-US" sz="2000" smtClean="0"/>
              <a:t>으로 나눌 수 있습니다</a:t>
            </a:r>
            <a:r>
              <a:rPr lang="en-US" altLang="ko-KR" sz="2000" smtClean="0"/>
              <a:t>. </a:t>
            </a:r>
          </a:p>
          <a:p>
            <a:endParaRPr lang="en-US" altLang="ko-KR" sz="2000" smtClean="0"/>
          </a:p>
          <a:p>
            <a:r>
              <a:rPr lang="ko-KR" altLang="en-US" sz="2000" smtClean="0"/>
              <a:t>클라이언트가 요청한 파일이 서버의 우선 처리 없이 클라이언트에 도착한 후 웹 브라우저로 수행되면‘클라이언트측’으로 분류하고 서버에서 우선 처리한 후 클라이언트에서 수행되면‘서버측’으로 분류합니다</a:t>
            </a:r>
            <a:r>
              <a:rPr lang="en-US" altLang="ko-KR" sz="2000" smtClean="0"/>
              <a:t>.</a:t>
            </a:r>
          </a:p>
          <a:p>
            <a:endParaRPr lang="ko-KR" altLang="en-US"/>
          </a:p>
        </p:txBody>
      </p:sp>
      <p:pic>
        <p:nvPicPr>
          <p:cNvPr id="8" name="그림 7" descr="웹프로그래밍의이해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690374"/>
            <a:ext cx="8286808" cy="9528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웹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28596" y="1928802"/>
            <a:ext cx="8229600" cy="3195646"/>
          </a:xfrm>
        </p:spPr>
        <p:txBody>
          <a:bodyPr/>
          <a:lstStyle/>
          <a:p>
            <a:r>
              <a:rPr lang="ko-KR" altLang="en-US" sz="2400" smtClean="0"/>
              <a:t>시맨틱 웹은 웹 표현 방식인 </a:t>
            </a:r>
            <a:r>
              <a:rPr lang="en-US" altLang="ko-KR" sz="2400" smtClean="0"/>
              <a:t>HTML</a:t>
            </a:r>
            <a:r>
              <a:rPr lang="ko-KR" altLang="en-US" sz="2400" smtClean="0"/>
              <a:t>의 한계를 극복하기 위해 등장한 </a:t>
            </a:r>
            <a:r>
              <a:rPr lang="en-US" altLang="ko-KR" sz="2400" smtClean="0"/>
              <a:t>XML </a:t>
            </a:r>
            <a:r>
              <a:rPr lang="ko-KR" altLang="en-US" sz="2400" smtClean="0"/>
              <a:t>언어를 기반으로 하는 차세대 웹으로</a:t>
            </a:r>
            <a:r>
              <a:rPr lang="en-US" altLang="ko-KR" sz="2400" smtClean="0"/>
              <a:t>, </a:t>
            </a:r>
            <a:r>
              <a:rPr lang="ko-KR" altLang="en-US" sz="2400" smtClean="0"/>
              <a:t>시맨틱 웹이 구현하려는 환경은 인간의 언어 구조가 기계에게도 이해될 수 있도록 하는것입니다</a:t>
            </a:r>
            <a:r>
              <a:rPr lang="en-US" altLang="ko-KR" sz="2400" smtClean="0"/>
              <a:t>. 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시맨틱 웹은 현존하는 웹</a:t>
            </a:r>
            <a:r>
              <a:rPr lang="en-US" altLang="ko-KR" sz="2400" smtClean="0"/>
              <a:t>(WWW)</a:t>
            </a:r>
            <a:r>
              <a:rPr lang="ko-KR" altLang="en-US" sz="2400" smtClean="0"/>
              <a:t>을 대체하는 개념이 아니라 좀 더 체계화하는 데에 목적이 있습니다</a:t>
            </a:r>
            <a:r>
              <a:rPr lang="en-US" altLang="ko-KR" sz="2400" smtClean="0"/>
              <a:t>.</a:t>
            </a:r>
            <a:endParaRPr lang="ko-KR" altLang="en-US" sz="240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저작도구 설치 및 환경설정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1857364"/>
            <a:ext cx="8229600" cy="4540261"/>
          </a:xfrm>
        </p:spPr>
        <p:txBody>
          <a:bodyPr/>
          <a:lstStyle/>
          <a:p>
            <a:r>
              <a:rPr lang="en-US" altLang="ko-KR" sz="2400" smtClean="0"/>
              <a:t>Part2 </a:t>
            </a:r>
            <a:r>
              <a:rPr lang="ko-KR" altLang="en-US" sz="2400" smtClean="0"/>
              <a:t>부터 진행되는 전반적인 실습에는 대표적인 국산 위지윅 에디터인 </a:t>
            </a:r>
            <a:r>
              <a:rPr lang="en-US" altLang="ko-KR" sz="2400" smtClean="0"/>
              <a:t>EditPlus</a:t>
            </a:r>
            <a:r>
              <a:rPr lang="ko-KR" altLang="en-US" sz="2400" smtClean="0"/>
              <a:t>를 이용하여 진행합니다</a:t>
            </a:r>
            <a:r>
              <a:rPr lang="en-US" altLang="ko-KR" sz="2400" smtClean="0"/>
              <a:t>. </a:t>
            </a:r>
          </a:p>
          <a:p>
            <a:endParaRPr lang="en-US" altLang="ko-KR" sz="2400" smtClean="0"/>
          </a:p>
          <a:p>
            <a:r>
              <a:rPr lang="en-US" altLang="ko-KR" sz="2400" smtClean="0"/>
              <a:t>EditPlus</a:t>
            </a:r>
            <a:r>
              <a:rPr lang="ko-KR" altLang="en-US" sz="2400" smtClean="0"/>
              <a:t>는 쉐어웨어로 배포되므로 다운로드해서 </a:t>
            </a:r>
            <a:r>
              <a:rPr lang="en-US" altLang="ko-KR" sz="2400" smtClean="0"/>
              <a:t>30</a:t>
            </a:r>
            <a:r>
              <a:rPr lang="ko-KR" altLang="en-US" sz="2400" smtClean="0"/>
              <a:t>일 동안 사용해 볼 수 있습니다</a:t>
            </a:r>
            <a:r>
              <a:rPr lang="en-US" altLang="ko-KR" sz="2400" smtClean="0"/>
              <a:t>. </a:t>
            </a:r>
          </a:p>
          <a:p>
            <a:endParaRPr lang="en-US" altLang="ko-KR" sz="2400" smtClean="0"/>
          </a:p>
          <a:p>
            <a:r>
              <a:rPr lang="ko-KR" altLang="en-US" sz="2400" smtClean="0"/>
              <a:t>최신버전은 </a:t>
            </a:r>
            <a:r>
              <a:rPr lang="en-US" altLang="ko-KR" sz="2400" smtClean="0"/>
              <a:t>EditPlus</a:t>
            </a:r>
            <a:r>
              <a:rPr lang="ko-KR" altLang="en-US" sz="2400" smtClean="0"/>
              <a:t> 홈페이지에서 다운로드할 수 있습니다</a:t>
            </a:r>
            <a:r>
              <a:rPr lang="en-US" altLang="ko-KR" sz="2400" smtClean="0"/>
              <a:t>. (30</a:t>
            </a:r>
            <a:r>
              <a:rPr lang="ko-KR" altLang="en-US" sz="2400" smtClean="0"/>
              <a:t>일 평가 기간 이후에도 계속 사용하고자 할 경우에는 정식 라이센스를 구입하면 됩니다</a:t>
            </a:r>
            <a:r>
              <a:rPr lang="en-US" altLang="ko-KR" sz="2400" smtClean="0"/>
              <a:t>.)</a:t>
            </a:r>
            <a:endParaRPr lang="ko-KR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EditPlus </a:t>
            </a:r>
            <a:r>
              <a:rPr lang="ko-KR" altLang="en-US" sz="3200" smtClean="0"/>
              <a:t>다운로드</a:t>
            </a:r>
            <a:endParaRPr lang="ko-KR" altLang="en-US" sz="3200"/>
          </a:p>
        </p:txBody>
      </p:sp>
      <p:grpSp>
        <p:nvGrpSpPr>
          <p:cNvPr id="10" name="그룹 9"/>
          <p:cNvGrpSpPr/>
          <p:nvPr/>
        </p:nvGrpSpPr>
        <p:grpSpPr>
          <a:xfrm>
            <a:off x="357158" y="1357298"/>
            <a:ext cx="8429684" cy="5072098"/>
            <a:chOff x="357158" y="1357298"/>
            <a:chExt cx="8429684" cy="5072098"/>
          </a:xfrm>
        </p:grpSpPr>
        <p:grpSp>
          <p:nvGrpSpPr>
            <p:cNvPr id="8" name="그룹 7"/>
            <p:cNvGrpSpPr/>
            <p:nvPr/>
          </p:nvGrpSpPr>
          <p:grpSpPr>
            <a:xfrm>
              <a:off x="357158" y="1357298"/>
              <a:ext cx="6715140" cy="4831225"/>
              <a:chOff x="357158" y="1357298"/>
              <a:chExt cx="6715140" cy="4831225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7158" y="1357298"/>
                <a:ext cx="6715140" cy="4831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" name="모서리가 둥근 직사각형 6"/>
              <p:cNvSpPr/>
              <p:nvPr/>
            </p:nvSpPr>
            <p:spPr bwMode="auto">
              <a:xfrm>
                <a:off x="1214413" y="3929065"/>
                <a:ext cx="1085441" cy="522861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2428828" y="1928802"/>
              <a:ext cx="6358014" cy="4500594"/>
              <a:chOff x="2428828" y="1928802"/>
              <a:chExt cx="6358014" cy="4500594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28828" y="1928802"/>
                <a:ext cx="6358014" cy="45005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모서리가 둥근 직사각형 5"/>
              <p:cNvSpPr/>
              <p:nvPr/>
            </p:nvSpPr>
            <p:spPr bwMode="auto">
              <a:xfrm>
                <a:off x="3581104" y="2643182"/>
                <a:ext cx="1214446" cy="57150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EditPlus </a:t>
            </a:r>
            <a:r>
              <a:rPr lang="ko-KR" altLang="en-US" sz="3200" smtClean="0"/>
              <a:t>다운로드</a:t>
            </a:r>
            <a:endParaRPr lang="ko-KR" altLang="en-US" sz="3200"/>
          </a:p>
        </p:txBody>
      </p:sp>
      <p:grpSp>
        <p:nvGrpSpPr>
          <p:cNvPr id="11" name="그룹 10"/>
          <p:cNvGrpSpPr/>
          <p:nvPr/>
        </p:nvGrpSpPr>
        <p:grpSpPr>
          <a:xfrm>
            <a:off x="642910" y="1857364"/>
            <a:ext cx="7643830" cy="4333892"/>
            <a:chOff x="642910" y="1857364"/>
            <a:chExt cx="7643830" cy="4333892"/>
          </a:xfrm>
        </p:grpSpPr>
        <p:grpSp>
          <p:nvGrpSpPr>
            <p:cNvPr id="10" name="그룹 9"/>
            <p:cNvGrpSpPr/>
            <p:nvPr/>
          </p:nvGrpSpPr>
          <p:grpSpPr>
            <a:xfrm>
              <a:off x="3143240" y="4286256"/>
              <a:ext cx="5143500" cy="1905000"/>
              <a:chOff x="3143240" y="4286256"/>
              <a:chExt cx="5143500" cy="1905000"/>
            </a:xfrm>
          </p:grpSpPr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43240" y="4286256"/>
                <a:ext cx="5143500" cy="1905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" name="모서리가 둥근 직사각형 6"/>
              <p:cNvSpPr/>
              <p:nvPr/>
            </p:nvSpPr>
            <p:spPr bwMode="auto">
              <a:xfrm>
                <a:off x="6286512" y="5286388"/>
                <a:ext cx="928694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42910" y="1857364"/>
              <a:ext cx="3643338" cy="1953449"/>
              <a:chOff x="642910" y="1857364"/>
              <a:chExt cx="3643338" cy="1953449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2910" y="1857364"/>
                <a:ext cx="3643338" cy="1953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모서리가 둥근 직사각형 7"/>
              <p:cNvSpPr/>
              <p:nvPr/>
            </p:nvSpPr>
            <p:spPr bwMode="auto">
              <a:xfrm>
                <a:off x="1804390" y="2912912"/>
                <a:ext cx="785818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EditPlus </a:t>
            </a:r>
            <a:r>
              <a:rPr lang="ko-KR" altLang="en-US" sz="3200" smtClean="0"/>
              <a:t>설치</a:t>
            </a:r>
            <a:endParaRPr lang="ko-KR" altLang="en-US" sz="3200"/>
          </a:p>
        </p:txBody>
      </p:sp>
      <p:grpSp>
        <p:nvGrpSpPr>
          <p:cNvPr id="15" name="그룹 14"/>
          <p:cNvGrpSpPr/>
          <p:nvPr/>
        </p:nvGrpSpPr>
        <p:grpSpPr>
          <a:xfrm>
            <a:off x="714348" y="1571612"/>
            <a:ext cx="7877195" cy="5024461"/>
            <a:chOff x="714348" y="1571612"/>
            <a:chExt cx="7877195" cy="502446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86314" y="2357430"/>
              <a:ext cx="3805229" cy="2859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그룹 13"/>
            <p:cNvGrpSpPr/>
            <p:nvPr/>
          </p:nvGrpSpPr>
          <p:grpSpPr>
            <a:xfrm>
              <a:off x="1714480" y="4929198"/>
              <a:ext cx="2171700" cy="1666875"/>
              <a:chOff x="1571604" y="4572008"/>
              <a:chExt cx="2171700" cy="1666875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571604" y="4572008"/>
                <a:ext cx="2171700" cy="166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모서리가 둥근 직사각형 10"/>
              <p:cNvSpPr/>
              <p:nvPr/>
            </p:nvSpPr>
            <p:spPr bwMode="auto">
              <a:xfrm>
                <a:off x="1776682" y="5848656"/>
                <a:ext cx="785818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14348" y="1571612"/>
              <a:ext cx="3612670" cy="2714644"/>
              <a:chOff x="642911" y="1428736"/>
              <a:chExt cx="3612670" cy="2714644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2911" y="1428736"/>
                <a:ext cx="3612670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모서리가 둥근 직사각형 11"/>
              <p:cNvSpPr/>
              <p:nvPr/>
            </p:nvSpPr>
            <p:spPr bwMode="auto">
              <a:xfrm>
                <a:off x="2770028" y="3894572"/>
                <a:ext cx="714380" cy="21431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smtClean="0"/>
              <a:t>EditPlus </a:t>
            </a:r>
            <a:r>
              <a:rPr lang="ko-KR" altLang="en-US" sz="3200" smtClean="0"/>
              <a:t>설치</a:t>
            </a:r>
            <a:endParaRPr lang="ko-KR" altLang="en-US" sz="3200"/>
          </a:p>
        </p:txBody>
      </p:sp>
      <p:grpSp>
        <p:nvGrpSpPr>
          <p:cNvPr id="15" name="그룹 14"/>
          <p:cNvGrpSpPr/>
          <p:nvPr/>
        </p:nvGrpSpPr>
        <p:grpSpPr>
          <a:xfrm>
            <a:off x="1142976" y="2285992"/>
            <a:ext cx="6996146" cy="3652855"/>
            <a:chOff x="1857356" y="2857496"/>
            <a:chExt cx="6996146" cy="3652855"/>
          </a:xfrm>
        </p:grpSpPr>
        <p:grpSp>
          <p:nvGrpSpPr>
            <p:cNvPr id="11" name="그룹 10"/>
            <p:cNvGrpSpPr/>
            <p:nvPr/>
          </p:nvGrpSpPr>
          <p:grpSpPr>
            <a:xfrm>
              <a:off x="6643702" y="5357826"/>
              <a:ext cx="2209800" cy="1152525"/>
              <a:chOff x="6643702" y="5357826"/>
              <a:chExt cx="2209800" cy="1152525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643702" y="5357826"/>
                <a:ext cx="2209800" cy="11525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모서리가 둥근 직사각형 9"/>
              <p:cNvSpPr/>
              <p:nvPr/>
            </p:nvSpPr>
            <p:spPr bwMode="auto">
              <a:xfrm>
                <a:off x="7286644" y="6143644"/>
                <a:ext cx="928694" cy="28575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857356" y="2857496"/>
              <a:ext cx="4562475" cy="3295650"/>
              <a:chOff x="1857356" y="2857496"/>
              <a:chExt cx="4562475" cy="3295650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857356" y="2857496"/>
                <a:ext cx="4562475" cy="3295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모서리가 둥근 직사각형 12"/>
              <p:cNvSpPr/>
              <p:nvPr/>
            </p:nvSpPr>
            <p:spPr bwMode="auto">
              <a:xfrm>
                <a:off x="3214678" y="5715016"/>
                <a:ext cx="857256" cy="357190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smtClean="0"/>
              <a:t>EditPlus </a:t>
            </a:r>
            <a:r>
              <a:rPr lang="ko-KR" altLang="en-US" sz="2800" smtClean="0"/>
              <a:t>설치 후</a:t>
            </a:r>
            <a:r>
              <a:rPr lang="en-US" altLang="ko-KR" sz="2800" smtClean="0"/>
              <a:t> </a:t>
            </a:r>
            <a:r>
              <a:rPr lang="ko-KR" altLang="en-US" sz="2800" smtClean="0"/>
              <a:t>실행하기</a:t>
            </a:r>
            <a:endParaRPr lang="ko-KR" altLang="en-US" sz="2800"/>
          </a:p>
        </p:txBody>
      </p:sp>
      <p:grpSp>
        <p:nvGrpSpPr>
          <p:cNvPr id="18" name="그룹 17"/>
          <p:cNvGrpSpPr/>
          <p:nvPr/>
        </p:nvGrpSpPr>
        <p:grpSpPr>
          <a:xfrm>
            <a:off x="500034" y="1500174"/>
            <a:ext cx="7662898" cy="5191149"/>
            <a:chOff x="500034" y="1500174"/>
            <a:chExt cx="7662898" cy="5191149"/>
          </a:xfrm>
        </p:grpSpPr>
        <p:grpSp>
          <p:nvGrpSpPr>
            <p:cNvPr id="13" name="그룹 12"/>
            <p:cNvGrpSpPr/>
            <p:nvPr/>
          </p:nvGrpSpPr>
          <p:grpSpPr>
            <a:xfrm>
              <a:off x="1643042" y="4929198"/>
              <a:ext cx="3429000" cy="1762125"/>
              <a:chOff x="1357290" y="1428736"/>
              <a:chExt cx="3429000" cy="1762125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57290" y="1428736"/>
                <a:ext cx="3429000" cy="17621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모서리가 둥근 직사각형 9"/>
              <p:cNvSpPr/>
              <p:nvPr/>
            </p:nvSpPr>
            <p:spPr bwMode="auto">
              <a:xfrm>
                <a:off x="3929058" y="2571744"/>
                <a:ext cx="714380" cy="21431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572132" y="2643182"/>
              <a:ext cx="2590800" cy="2857500"/>
              <a:chOff x="5929322" y="2000240"/>
              <a:chExt cx="2590800" cy="2857500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929322" y="2000240"/>
                <a:ext cx="2590800" cy="2857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모서리가 둥근 직사각형 13"/>
              <p:cNvSpPr/>
              <p:nvPr/>
            </p:nvSpPr>
            <p:spPr bwMode="auto">
              <a:xfrm>
                <a:off x="6482354" y="4403874"/>
                <a:ext cx="714380" cy="21431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500034" y="1500174"/>
              <a:ext cx="4562475" cy="3295650"/>
              <a:chOff x="785786" y="3357562"/>
              <a:chExt cx="4562475" cy="3295650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85786" y="3357562"/>
                <a:ext cx="4562475" cy="3295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모서리가 둥근 직사각형 15"/>
              <p:cNvSpPr/>
              <p:nvPr/>
            </p:nvSpPr>
            <p:spPr bwMode="auto">
              <a:xfrm>
                <a:off x="2214546" y="6286520"/>
                <a:ext cx="714380" cy="214314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ms01_1">
  <a:themeElements>
    <a:clrScheme name="ms01_1 3">
      <a:dk1>
        <a:srgbClr val="808080"/>
      </a:dk1>
      <a:lt1>
        <a:srgbClr val="FFFFFF"/>
      </a:lt1>
      <a:dk2>
        <a:srgbClr val="FFFFFF"/>
      </a:dk2>
      <a:lt2>
        <a:srgbClr val="B2B2B2"/>
      </a:lt2>
      <a:accent1>
        <a:srgbClr val="058089"/>
      </a:accent1>
      <a:accent2>
        <a:srgbClr val="66BE0E"/>
      </a:accent2>
      <a:accent3>
        <a:srgbClr val="FFFFFF"/>
      </a:accent3>
      <a:accent4>
        <a:srgbClr val="6C6C6C"/>
      </a:accent4>
      <a:accent5>
        <a:srgbClr val="AAC0C4"/>
      </a:accent5>
      <a:accent6>
        <a:srgbClr val="5CAC0C"/>
      </a:accent6>
      <a:hlink>
        <a:srgbClr val="2CA9D0"/>
      </a:hlink>
      <a:folHlink>
        <a:srgbClr val="4841D9"/>
      </a:folHlink>
    </a:clrScheme>
    <a:fontScheme name="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3">
        <a:dk1>
          <a:srgbClr val="808080"/>
        </a:dk1>
        <a:lt1>
          <a:srgbClr val="FFFFFF"/>
        </a:lt1>
        <a:dk2>
          <a:srgbClr val="FFFFFF"/>
        </a:dk2>
        <a:lt2>
          <a:srgbClr val="B2B2B2"/>
        </a:lt2>
        <a:accent1>
          <a:srgbClr val="058089"/>
        </a:accent1>
        <a:accent2>
          <a:srgbClr val="66BE0E"/>
        </a:accent2>
        <a:accent3>
          <a:srgbClr val="FFFFFF"/>
        </a:accent3>
        <a:accent4>
          <a:srgbClr val="6C6C6C"/>
        </a:accent4>
        <a:accent5>
          <a:srgbClr val="AAC0C4"/>
        </a:accent5>
        <a:accent6>
          <a:srgbClr val="5CAC0C"/>
        </a:accent6>
        <a:hlink>
          <a:srgbClr val="2CA9D0"/>
        </a:hlink>
        <a:folHlink>
          <a:srgbClr val="4841D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웹표준 슬라이드</Template>
  <TotalTime>255</TotalTime>
  <Words>535</Words>
  <Application>Microsoft Office PowerPoint</Application>
  <PresentationFormat>화면 슬라이드 쇼(4:3)</PresentationFormat>
  <Paragraphs>62</Paragraphs>
  <Slides>33</Slides>
  <Notes>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5" baseType="lpstr">
      <vt:lpstr>ms01_1</vt:lpstr>
      <vt:lpstr>Image</vt:lpstr>
      <vt:lpstr>Part2 견고한 웹을 위한 구조설계 (XHTML)</vt:lpstr>
      <vt:lpstr>목차</vt:lpstr>
      <vt:lpstr>Section 1.  시작하기 전에 </vt:lpstr>
      <vt:lpstr>저작도구 설치 및 환경설정</vt:lpstr>
      <vt:lpstr>EditPlus 다운로드</vt:lpstr>
      <vt:lpstr>EditPlus 다운로드</vt:lpstr>
      <vt:lpstr>EditPlus 설치</vt:lpstr>
      <vt:lpstr>EditPlus 설치</vt:lpstr>
      <vt:lpstr>EditPlus 설치 후 실행하기</vt:lpstr>
      <vt:lpstr>EditPlus 환경 설정</vt:lpstr>
      <vt:lpstr>Firefox 및 부가 기능 설치</vt:lpstr>
      <vt:lpstr>Firefox 다운로드</vt:lpstr>
      <vt:lpstr>Firefox 다운로드</vt:lpstr>
      <vt:lpstr>Firefox 설치</vt:lpstr>
      <vt:lpstr>Firefox 설치</vt:lpstr>
      <vt:lpstr>Firefox 실행</vt:lpstr>
      <vt:lpstr>Firefox 실행</vt:lpstr>
      <vt:lpstr>파이어 버그(Firebug)</vt:lpstr>
      <vt:lpstr>파이어 버그(Firebug) 설치</vt:lpstr>
      <vt:lpstr>파이어 버그(Firebug)</vt:lpstr>
      <vt:lpstr>웹 개발 툴(Web Developer)</vt:lpstr>
      <vt:lpstr>웹 개발 툴(Web Developer) 설치</vt:lpstr>
      <vt:lpstr>웹 개발 툴(Web Developer)</vt:lpstr>
      <vt:lpstr>html 유효성 검증기(html validator)</vt:lpstr>
      <vt:lpstr>html validator 설치</vt:lpstr>
      <vt:lpstr> html validator</vt:lpstr>
      <vt:lpstr> html validator 환경설정</vt:lpstr>
      <vt:lpstr> html validator 실행</vt:lpstr>
      <vt:lpstr> Firefox 부가기능 설치 완료</vt:lpstr>
      <vt:lpstr>Section 2.  웹( World Wide Web )  </vt:lpstr>
      <vt:lpstr>웹(WWW) 서비스의 이해</vt:lpstr>
      <vt:lpstr>웹 프로그래밍의 이해</vt:lpstr>
      <vt:lpstr>시맨틱 웹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Teresa</dc:creator>
  <cp:lastModifiedBy>Teresa</cp:lastModifiedBy>
  <cp:revision>71</cp:revision>
  <dcterms:created xsi:type="dcterms:W3CDTF">2010-03-14T12:09:21Z</dcterms:created>
  <dcterms:modified xsi:type="dcterms:W3CDTF">2010-04-08T13:29:33Z</dcterms:modified>
</cp:coreProperties>
</file>